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22"/>
  </p:notesMasterIdLst>
  <p:sldIdLst>
    <p:sldId id="256" r:id="rId5"/>
    <p:sldId id="304" r:id="rId6"/>
    <p:sldId id="287" r:id="rId7"/>
    <p:sldId id="294" r:id="rId8"/>
    <p:sldId id="291" r:id="rId9"/>
    <p:sldId id="293" r:id="rId10"/>
    <p:sldId id="290" r:id="rId11"/>
    <p:sldId id="292" r:id="rId12"/>
    <p:sldId id="288" r:id="rId13"/>
    <p:sldId id="296" r:id="rId14"/>
    <p:sldId id="299" r:id="rId15"/>
    <p:sldId id="300" r:id="rId16"/>
    <p:sldId id="301" r:id="rId17"/>
    <p:sldId id="298" r:id="rId18"/>
    <p:sldId id="303" r:id="rId19"/>
    <p:sldId id="302" r:id="rId20"/>
    <p:sldId id="281" r:id="rId21"/>
  </p:sldIdLst>
  <p:sldSz cx="9144000" cy="5143500" type="screen16x9"/>
  <p:notesSz cx="7010400" cy="9296400"/>
  <p:embeddedFontLst>
    <p:embeddedFont>
      <p:font typeface="Calibri" panose="020F0502020204030204" pitchFamily="34" charset="0"/>
      <p:regular r:id="rId23"/>
      <p:bold r:id="rId24"/>
      <p:italic r:id="rId25"/>
      <p:boldItalic r:id="rId26"/>
    </p:embeddedFont>
    <p:embeddedFont>
      <p:font typeface="Fira Sans Extra Condensed" panose="020F0502020204030204" pitchFamily="34" charset="0"/>
      <p:regular r:id="rId27"/>
      <p:bold r:id="rId28"/>
      <p:italic r:id="rId29"/>
      <p:boldItalic r:id="rId30"/>
    </p:embeddedFont>
    <p:embeddedFont>
      <p:font typeface="Leelawadee" panose="020B0802040204020203" pitchFamily="34" charset="-34"/>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1BF01-5129-4F6F-8928-6DD3DFD1D03B}" v="1" dt="2023-06-23T17:24:51.266"/>
  </p1510:revLst>
</p1510:revInfo>
</file>

<file path=ppt/tableStyles.xml><?xml version="1.0" encoding="utf-8"?>
<a:tblStyleLst xmlns:a="http://schemas.openxmlformats.org/drawingml/2006/main" def="{C0038517-D609-4EDC-A557-A0677346D47B}">
  <a:tblStyle styleId="{C0038517-D609-4EDC-A557-A0677346D4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22"/>
  </p:normalViewPr>
  <p:slideViewPr>
    <p:cSldViewPr snapToGrid="0">
      <p:cViewPr varScale="1">
        <p:scale>
          <a:sx n="158" d="100"/>
          <a:sy n="158" d="100"/>
        </p:scale>
        <p:origin x="5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aae8a1c0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aae8a1c0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3091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0400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1d6c147d2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1d6c147d2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390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8338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031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4272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9549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0068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7562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91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349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900"/>
              <a:buFont typeface="Fira Sans Extra Condensed"/>
              <a:buNone/>
              <a:defRPr sz="5900" b="1">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2245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3400"/>
              <a:buFont typeface="Fira Sans Extra Condensed"/>
              <a:buNone/>
              <a:defRPr sz="34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a:solidFill>
                  <a:schemeClr val="lt1"/>
                </a:solidFill>
                <a:latin typeface="Fira Sans Extra Condensed"/>
                <a:ea typeface="Fira Sans Extra Condensed"/>
                <a:cs typeface="Fira Sans Extra Condensed"/>
                <a:sym typeface="Fira Sans Extra Condensed"/>
              </a:rPr>
              <a:t>ALABAMA DEPARTMENT </a:t>
            </a:r>
            <a:r>
              <a:rPr lang="en" sz="2600" b="1" i="1">
                <a:solidFill>
                  <a:schemeClr val="lt1"/>
                </a:solidFill>
                <a:latin typeface="Fira Sans Extra Condensed"/>
                <a:ea typeface="Fira Sans Extra Condensed"/>
                <a:cs typeface="Fira Sans Extra Condensed"/>
                <a:sym typeface="Fira Sans Extra Condensed"/>
              </a:rPr>
              <a:t>of</a:t>
            </a:r>
            <a:r>
              <a:rPr lang="en" sz="2600" b="1">
                <a:solidFill>
                  <a:schemeClr val="lt1"/>
                </a:solidFill>
                <a:latin typeface="Fira Sans Extra Condensed"/>
                <a:ea typeface="Fira Sans Extra Condensed"/>
                <a:cs typeface="Fira Sans Extra Condensed"/>
                <a:sym typeface="Fira Sans Extra Condensed"/>
              </a:rPr>
              <a:t> EDUCATION</a:t>
            </a:r>
            <a:br>
              <a:rPr lang="en" sz="2600" b="1">
                <a:solidFill>
                  <a:schemeClr val="lt1"/>
                </a:solidFill>
                <a:latin typeface="Fira Sans Extra Condensed"/>
                <a:ea typeface="Fira Sans Extra Condensed"/>
                <a:cs typeface="Fira Sans Extra Condensed"/>
                <a:sym typeface="Fira Sans Extra Condensed"/>
              </a:rPr>
            </a:br>
            <a:endParaRPr sz="2600" b="1">
              <a:solidFill>
                <a:schemeClr val="lt1"/>
              </a:solidFill>
              <a:latin typeface="Fira Sans Extra Condensed"/>
              <a:ea typeface="Fira Sans Extra Condensed"/>
              <a:cs typeface="Fira Sans Extra Condensed"/>
              <a:sym typeface="Fira Sans Extra Condensed"/>
            </a:endParaRPr>
          </a:p>
        </p:txBody>
      </p:sp>
      <p:pic>
        <p:nvPicPr>
          <p:cNvPr id="15" name="Google Shape;15;p2"/>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6195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marL="914400" lvl="1"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marL="1371600" lvl="2"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marL="1828800" lvl="3"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marL="2286000" lvl="4"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marL="2743200" lvl="5"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marL="3200400" lvl="6"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marL="3657600" lvl="7"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marL="4114800" lvl="8"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a:off x="0" y="7900"/>
            <a:ext cx="9144000" cy="727596"/>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4411248"/>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1176700" y="4560804"/>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a:solidFill>
                  <a:schemeClr val="lt1"/>
                </a:solidFill>
                <a:latin typeface="Fira Sans Extra Condensed"/>
                <a:ea typeface="Fira Sans Extra Condensed"/>
                <a:cs typeface="Fira Sans Extra Condensed"/>
                <a:sym typeface="Fira Sans Extra Condensed"/>
              </a:rPr>
              <a:t>ALABAMA DEPARTMENT </a:t>
            </a:r>
            <a:r>
              <a:rPr lang="en" sz="2600" b="1" i="1">
                <a:solidFill>
                  <a:schemeClr val="lt1"/>
                </a:solidFill>
                <a:latin typeface="Fira Sans Extra Condensed"/>
                <a:ea typeface="Fira Sans Extra Condensed"/>
                <a:cs typeface="Fira Sans Extra Condensed"/>
                <a:sym typeface="Fira Sans Extra Condensed"/>
              </a:rPr>
              <a:t>of</a:t>
            </a:r>
            <a:r>
              <a:rPr lang="en" sz="2600" b="1">
                <a:solidFill>
                  <a:schemeClr val="lt1"/>
                </a:solidFill>
                <a:latin typeface="Fira Sans Extra Condensed"/>
                <a:ea typeface="Fira Sans Extra Condensed"/>
                <a:cs typeface="Fira Sans Extra Condensed"/>
                <a:sym typeface="Fira Sans Extra Condensed"/>
              </a:rPr>
              <a:t> EDUCATION</a:t>
            </a:r>
            <a:br>
              <a:rPr lang="en" sz="2600" b="1">
                <a:solidFill>
                  <a:schemeClr val="lt1"/>
                </a:solidFill>
                <a:latin typeface="Fira Sans Extra Condensed"/>
                <a:ea typeface="Fira Sans Extra Condensed"/>
                <a:cs typeface="Fira Sans Extra Condensed"/>
                <a:sym typeface="Fira Sans Extra Condensed"/>
              </a:rPr>
            </a:br>
            <a:endParaRPr sz="2600" b="1">
              <a:solidFill>
                <a:schemeClr val="lt1"/>
              </a:solidFill>
              <a:latin typeface="Fira Sans Extra Condensed"/>
              <a:ea typeface="Fira Sans Extra Condensed"/>
              <a:cs typeface="Fira Sans Extra Condensed"/>
              <a:sym typeface="Fira Sans Extra Condensed"/>
            </a:endParaRPr>
          </a:p>
        </p:txBody>
      </p:sp>
      <p:pic>
        <p:nvPicPr>
          <p:cNvPr id="22" name="Google Shape;22;p3"/>
          <p:cNvPicPr preferRelativeResize="0"/>
          <p:nvPr/>
        </p:nvPicPr>
        <p:blipFill rotWithShape="1">
          <a:blip r:embed="rId2">
            <a:alphaModFix/>
          </a:blip>
          <a:srcRect l="13619" t="12061" r="15669" b="12790"/>
          <a:stretch/>
        </p:blipFill>
        <p:spPr>
          <a:xfrm>
            <a:off x="111025" y="4368650"/>
            <a:ext cx="753975" cy="734250"/>
          </a:xfrm>
          <a:prstGeom prst="roundRect">
            <a:avLst>
              <a:gd name="adj" fmla="val 7243"/>
            </a:avLst>
          </a:prstGeom>
          <a:noFill/>
          <a:ln w="9525" cap="flat" cmpd="sng">
            <a:solidFill>
              <a:srgbClr val="D9D9D9"/>
            </a:solidFill>
            <a:prstDash val="solid"/>
            <a:round/>
            <a:headEnd type="none" w="sm" len="sm"/>
            <a:tailEnd type="none" w="sm" len="sm"/>
          </a:ln>
        </p:spPr>
      </p:pic>
      <p:sp>
        <p:nvSpPr>
          <p:cNvPr id="23" name="Google Shape;23;p3"/>
          <p:cNvSpPr txBox="1">
            <a:spLocks noGrp="1"/>
          </p:cNvSpPr>
          <p:nvPr>
            <p:ph type="title"/>
          </p:nvPr>
        </p:nvSpPr>
        <p:spPr>
          <a:xfrm>
            <a:off x="151450" y="991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p:nvPr/>
        </p:nvSpPr>
        <p:spPr>
          <a:xfrm>
            <a:off x="0" y="7900"/>
            <a:ext cx="9144000" cy="8892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a:solidFill>
                  <a:schemeClr val="lt1"/>
                </a:solidFill>
                <a:latin typeface="Fira Sans Extra Condensed"/>
                <a:ea typeface="Fira Sans Extra Condensed"/>
                <a:cs typeface="Fira Sans Extra Condensed"/>
                <a:sym typeface="Fira Sans Extra Condensed"/>
              </a:rPr>
              <a:t>ALABAMA DEPARTMENT </a:t>
            </a:r>
            <a:r>
              <a:rPr lang="en" sz="2600" b="1" i="1">
                <a:solidFill>
                  <a:schemeClr val="lt1"/>
                </a:solidFill>
                <a:latin typeface="Fira Sans Extra Condensed"/>
                <a:ea typeface="Fira Sans Extra Condensed"/>
                <a:cs typeface="Fira Sans Extra Condensed"/>
                <a:sym typeface="Fira Sans Extra Condensed"/>
              </a:rPr>
              <a:t>of</a:t>
            </a:r>
            <a:r>
              <a:rPr lang="en" sz="2600" b="1">
                <a:solidFill>
                  <a:schemeClr val="lt1"/>
                </a:solidFill>
                <a:latin typeface="Fira Sans Extra Condensed"/>
                <a:ea typeface="Fira Sans Extra Condensed"/>
                <a:cs typeface="Fira Sans Extra Condensed"/>
                <a:sym typeface="Fira Sans Extra Condensed"/>
              </a:rPr>
              <a:t> EDUCATION</a:t>
            </a:r>
            <a:br>
              <a:rPr lang="en" sz="2600" b="1">
                <a:solidFill>
                  <a:schemeClr val="lt1"/>
                </a:solidFill>
                <a:latin typeface="Fira Sans Extra Condensed"/>
                <a:ea typeface="Fira Sans Extra Condensed"/>
                <a:cs typeface="Fira Sans Extra Condensed"/>
                <a:sym typeface="Fira Sans Extra Condensed"/>
              </a:rPr>
            </a:br>
            <a:endParaRPr sz="2600" b="1">
              <a:solidFill>
                <a:schemeClr val="lt1"/>
              </a:solidFill>
              <a:latin typeface="Fira Sans Extra Condensed"/>
              <a:ea typeface="Fira Sans Extra Condensed"/>
              <a:cs typeface="Fira Sans Extra Condensed"/>
              <a:sym typeface="Fira Sans Extra Condensed"/>
            </a:endParaRPr>
          </a:p>
        </p:txBody>
      </p:sp>
      <p:pic>
        <p:nvPicPr>
          <p:cNvPr id="38" name="Google Shape;38;p5"/>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39" name="Google Shape;39;p5"/>
          <p:cNvSpPr txBox="1">
            <a:spLocks noGrp="1"/>
          </p:cNvSpPr>
          <p:nvPr>
            <p:ph type="title"/>
          </p:nvPr>
        </p:nvSpPr>
        <p:spPr>
          <a:xfrm>
            <a:off x="151425" y="1244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randon.payne@alsde.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7"/>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subTitle" idx="1"/>
          </p:nvPr>
        </p:nvSpPr>
        <p:spPr>
          <a:xfrm>
            <a:off x="1176700" y="4368650"/>
            <a:ext cx="6101700" cy="446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a:solidFill>
                  <a:schemeClr val="lt1"/>
                </a:solidFill>
                <a:latin typeface="Fira Sans Extra Condensed"/>
                <a:ea typeface="Fira Sans Extra Condensed"/>
                <a:cs typeface="Fira Sans Extra Condensed"/>
                <a:sym typeface="Fira Sans Extra Condensed"/>
              </a:rPr>
              <a:t>ALABAMA DEPARTMENT </a:t>
            </a:r>
            <a:r>
              <a:rPr lang="en" sz="2600" b="1" i="1">
                <a:solidFill>
                  <a:schemeClr val="lt1"/>
                </a:solidFill>
                <a:latin typeface="Fira Sans Extra Condensed"/>
                <a:ea typeface="Fira Sans Extra Condensed"/>
                <a:cs typeface="Fira Sans Extra Condensed"/>
                <a:sym typeface="Fira Sans Extra Condensed"/>
              </a:rPr>
              <a:t>of</a:t>
            </a:r>
            <a:r>
              <a:rPr lang="en" sz="2600" b="1">
                <a:solidFill>
                  <a:schemeClr val="lt1"/>
                </a:solidFill>
                <a:latin typeface="Fira Sans Extra Condensed"/>
                <a:ea typeface="Fira Sans Extra Condensed"/>
                <a:cs typeface="Fira Sans Extra Condensed"/>
                <a:sym typeface="Fira Sans Extra Condensed"/>
              </a:rPr>
              <a:t> EDUCATION</a:t>
            </a:r>
            <a:br>
              <a:rPr lang="en" sz="2600" b="1">
                <a:solidFill>
                  <a:schemeClr val="lt1"/>
                </a:solidFill>
                <a:latin typeface="Fira Sans Extra Condensed"/>
                <a:ea typeface="Fira Sans Extra Condensed"/>
                <a:cs typeface="Fira Sans Extra Condensed"/>
                <a:sym typeface="Fira Sans Extra Condensed"/>
              </a:rPr>
            </a:br>
            <a:endParaRPr sz="2600" b="1">
              <a:solidFill>
                <a:schemeClr val="lt1"/>
              </a:solidFill>
              <a:latin typeface="Fira Sans Extra Condensed"/>
              <a:ea typeface="Fira Sans Extra Condensed"/>
              <a:cs typeface="Fira Sans Extra Condensed"/>
              <a:sym typeface="Fira Sans Extra Condensed"/>
            </a:endParaRPr>
          </a:p>
        </p:txBody>
      </p:sp>
      <p:pic>
        <p:nvPicPr>
          <p:cNvPr id="53" name="Google Shape;53;p7"/>
          <p:cNvPicPr preferRelativeResize="0"/>
          <p:nvPr/>
        </p:nvPicPr>
        <p:blipFill rotWithShape="1">
          <a:blip r:embed="rId3">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3" name="Title 2">
            <a:extLst>
              <a:ext uri="{FF2B5EF4-FFF2-40B4-BE49-F238E27FC236}">
                <a16:creationId xmlns:a16="http://schemas.microsoft.com/office/drawing/2014/main" id="{C4D889E4-1A23-4C0E-81B6-87E1BFC2C963}"/>
              </a:ext>
            </a:extLst>
          </p:cNvPr>
          <p:cNvSpPr>
            <a:spLocks noGrp="1"/>
          </p:cNvSpPr>
          <p:nvPr>
            <p:ph type="ctrTitle"/>
          </p:nvPr>
        </p:nvSpPr>
        <p:spPr/>
        <p:txBody>
          <a:bodyPr/>
          <a:lstStyle/>
          <a:p>
            <a:r>
              <a:rPr lang="en-US" dirty="0"/>
              <a:t>University of Alabama Superintendent’s Academy</a:t>
            </a:r>
          </a:p>
        </p:txBody>
      </p:sp>
      <p:sp>
        <p:nvSpPr>
          <p:cNvPr id="2" name="TextBox 1">
            <a:extLst>
              <a:ext uri="{FF2B5EF4-FFF2-40B4-BE49-F238E27FC236}">
                <a16:creationId xmlns:a16="http://schemas.microsoft.com/office/drawing/2014/main" id="{329BA5E2-092D-420D-84AB-E70439C670B2}"/>
              </a:ext>
            </a:extLst>
          </p:cNvPr>
          <p:cNvSpPr txBox="1"/>
          <p:nvPr/>
        </p:nvSpPr>
        <p:spPr>
          <a:xfrm>
            <a:off x="1656471" y="2423441"/>
            <a:ext cx="5831058" cy="738664"/>
          </a:xfrm>
          <a:prstGeom prst="rect">
            <a:avLst/>
          </a:prstGeom>
          <a:noFill/>
        </p:spPr>
        <p:txBody>
          <a:bodyPr wrap="square" rtlCol="0">
            <a:spAutoFit/>
          </a:bodyPr>
          <a:lstStyle/>
          <a:p>
            <a:pPr algn="ctr"/>
            <a:r>
              <a:rPr lang="en-US" dirty="0"/>
              <a:t>Alabama State Department of Education</a:t>
            </a:r>
          </a:p>
          <a:p>
            <a:pPr algn="ctr"/>
            <a:endParaRPr lang="en-US" dirty="0"/>
          </a:p>
          <a:p>
            <a:pPr algn="ctr"/>
            <a:r>
              <a:rPr lang="en-US" dirty="0"/>
              <a:t>Dr. Brandon Payne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Technology Coordinators &amp; Cybersecurity</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123110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a:t>$10,404,000 to be used in the Cyber Grant with input from ALET</a:t>
            </a:r>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r>
              <a:rPr lang="en-US" sz="2000" b="1"/>
              <a:t>$66,840 per LEA for Technology Coordinator (+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81307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C31A4-E9D9-9AB4-159C-ABADAB54ECB3}"/>
              </a:ext>
            </a:extLst>
          </p:cNvPr>
          <p:cNvSpPr>
            <a:spLocks noGrp="1"/>
          </p:cNvSpPr>
          <p:nvPr>
            <p:ph type="body" idx="1"/>
          </p:nvPr>
        </p:nvSpPr>
        <p:spPr/>
        <p:txBody>
          <a:bodyPr/>
          <a:lstStyle/>
          <a:p>
            <a:pPr marL="285750" indent="-285750">
              <a:lnSpc>
                <a:spcPct val="100000"/>
              </a:lnSpc>
              <a:buClr>
                <a:srgbClr val="000000"/>
              </a:buClr>
              <a:buFont typeface="Arial" panose="020B0604020202020204" pitchFamily="34" charset="0"/>
              <a:buChar char="•"/>
            </a:pPr>
            <a:r>
              <a:rPr lang="en-US" sz="2000" b="1" dirty="0">
                <a:solidFill>
                  <a:srgbClr val="000000"/>
                </a:solidFill>
                <a:latin typeface="Arial"/>
                <a:cs typeface="Arial"/>
                <a:sym typeface="Arial"/>
              </a:rPr>
              <a:t>81% funded FY 2024</a:t>
            </a:r>
          </a:p>
          <a:p>
            <a:pPr marL="0" indent="0">
              <a:lnSpc>
                <a:spcPct val="100000"/>
              </a:lnSpc>
              <a:buClr>
                <a:srgbClr val="000000"/>
              </a:buClr>
              <a:buNone/>
            </a:pPr>
            <a:endParaRPr lang="en-US" sz="2000" b="1" dirty="0">
              <a:solidFill>
                <a:srgbClr val="000000"/>
              </a:solidFill>
              <a:latin typeface="Arial"/>
              <a:cs typeface="Arial"/>
              <a:sym typeface="Arial"/>
            </a:endParaRPr>
          </a:p>
          <a:p>
            <a:pPr marL="285750" indent="-285750">
              <a:lnSpc>
                <a:spcPct val="100000"/>
              </a:lnSpc>
              <a:buClr>
                <a:srgbClr val="000000"/>
              </a:buClr>
              <a:buFont typeface="Arial" panose="020B0604020202020204" pitchFamily="34" charset="0"/>
              <a:buChar char="•"/>
            </a:pPr>
            <a:r>
              <a:rPr lang="en-US" sz="2000" b="1" dirty="0">
                <a:solidFill>
                  <a:srgbClr val="000000"/>
                </a:solidFill>
                <a:latin typeface="Arial"/>
                <a:cs typeface="Arial"/>
                <a:sym typeface="Arial"/>
              </a:rPr>
              <a:t>FLEET RENEWAL LEVEL FUNDED AT THE PER BUS AMOUNT OF $7,581</a:t>
            </a:r>
          </a:p>
          <a:p>
            <a:pPr marL="285750" indent="-285750">
              <a:lnSpc>
                <a:spcPct val="100000"/>
              </a:lnSpc>
              <a:buClr>
                <a:srgbClr val="000000"/>
              </a:buClr>
              <a:buFont typeface="Arial" panose="020B0604020202020204" pitchFamily="34" charset="0"/>
              <a:buChar char="•"/>
            </a:pPr>
            <a:endParaRPr lang="en-US" sz="2000" b="1" dirty="0">
              <a:solidFill>
                <a:srgbClr val="000000"/>
              </a:solidFill>
              <a:latin typeface="Arial"/>
              <a:cs typeface="Arial"/>
              <a:sym typeface="Arial"/>
            </a:endParaRPr>
          </a:p>
          <a:p>
            <a:pPr marL="285750" indent="-285750">
              <a:lnSpc>
                <a:spcPct val="100000"/>
              </a:lnSpc>
              <a:buClr>
                <a:srgbClr val="000000"/>
              </a:buClr>
              <a:buFont typeface="Arial" panose="020B0604020202020204" pitchFamily="34" charset="0"/>
              <a:buChar char="•"/>
            </a:pPr>
            <a:r>
              <a:rPr lang="en-US" sz="2000" b="1" dirty="0">
                <a:solidFill>
                  <a:srgbClr val="000000"/>
                </a:solidFill>
                <a:latin typeface="Arial"/>
                <a:cs typeface="Arial"/>
                <a:sym typeface="Arial"/>
              </a:rPr>
              <a:t>FY23 Supplemental – Fleet Renewal $20,000,000 based on Highest Need</a:t>
            </a:r>
          </a:p>
        </p:txBody>
      </p:sp>
      <p:sp>
        <p:nvSpPr>
          <p:cNvPr id="3" name="Title 2">
            <a:extLst>
              <a:ext uri="{FF2B5EF4-FFF2-40B4-BE49-F238E27FC236}">
                <a16:creationId xmlns:a16="http://schemas.microsoft.com/office/drawing/2014/main" id="{E00AA93F-5491-BE9A-D671-F51737D72BFE}"/>
              </a:ext>
            </a:extLst>
          </p:cNvPr>
          <p:cNvSpPr>
            <a:spLocks noGrp="1"/>
          </p:cNvSpPr>
          <p:nvPr>
            <p:ph type="title"/>
          </p:nvPr>
        </p:nvSpPr>
        <p:spPr/>
        <p:txBody>
          <a:bodyPr>
            <a:normAutofit fontScale="90000"/>
          </a:bodyPr>
          <a:lstStyle/>
          <a:p>
            <a:r>
              <a:rPr lang="en-US"/>
              <a:t>Transportation</a:t>
            </a:r>
          </a:p>
        </p:txBody>
      </p:sp>
    </p:spTree>
    <p:extLst>
      <p:ext uri="{BB962C8B-B14F-4D97-AF65-F5344CB8AC3E}">
        <p14:creationId xmlns:p14="http://schemas.microsoft.com/office/powerpoint/2010/main" val="417044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697B9-65D8-DE2F-0DE0-AB1CDAD12CB9}"/>
              </a:ext>
            </a:extLst>
          </p:cNvPr>
          <p:cNvSpPr>
            <a:spLocks noGrp="1"/>
          </p:cNvSpPr>
          <p:nvPr>
            <p:ph type="body" idx="1"/>
          </p:nvPr>
        </p:nvSpPr>
        <p:spPr/>
        <p:txBody>
          <a:bodyPr/>
          <a:lstStyle/>
          <a:p>
            <a:r>
              <a:rPr lang="en-US" sz="2000" b="1" dirty="0">
                <a:solidFill>
                  <a:srgbClr val="000000"/>
                </a:solidFill>
                <a:latin typeface="Arial"/>
                <a:cs typeface="Arial"/>
              </a:rPr>
              <a:t>FUNDING $22,492,734</a:t>
            </a:r>
          </a:p>
          <a:p>
            <a:endParaRPr lang="en-US" sz="2000" b="1" dirty="0">
              <a:solidFill>
                <a:srgbClr val="000000"/>
              </a:solidFill>
              <a:latin typeface="Arial"/>
              <a:cs typeface="Arial"/>
            </a:endParaRPr>
          </a:p>
          <a:p>
            <a:r>
              <a:rPr lang="en-US" sz="2000" b="1" dirty="0">
                <a:solidFill>
                  <a:srgbClr val="000000"/>
                </a:solidFill>
                <a:latin typeface="Arial"/>
                <a:cs typeface="Arial"/>
              </a:rPr>
              <a:t>ADDITIONAL EARMARKING</a:t>
            </a:r>
          </a:p>
          <a:p>
            <a:pPr>
              <a:lnSpc>
                <a:spcPct val="114999"/>
              </a:lnSpc>
            </a:pPr>
            <a:endParaRPr lang="en-US" sz="2000" b="1" dirty="0">
              <a:solidFill>
                <a:srgbClr val="000000"/>
              </a:solidFill>
              <a:latin typeface="Arial"/>
              <a:cs typeface="Arial"/>
            </a:endParaRPr>
          </a:p>
          <a:p>
            <a:pPr>
              <a:lnSpc>
                <a:spcPct val="114999"/>
              </a:lnSpc>
            </a:pPr>
            <a:r>
              <a:rPr lang="en-US" sz="2000" b="1" dirty="0">
                <a:solidFill>
                  <a:srgbClr val="000000"/>
                </a:solidFill>
                <a:latin typeface="Arial"/>
                <a:cs typeface="Arial"/>
              </a:rPr>
              <a:t>INCREASED FY24 FUNDING $1,525,000</a:t>
            </a:r>
          </a:p>
          <a:p>
            <a:pPr>
              <a:lnSpc>
                <a:spcPct val="114999"/>
              </a:lnSpc>
            </a:pPr>
            <a:endParaRPr lang="en-US" dirty="0"/>
          </a:p>
          <a:p>
            <a:pPr>
              <a:lnSpc>
                <a:spcPct val="114999"/>
              </a:lnSpc>
            </a:pPr>
            <a:endParaRPr lang="en-US" dirty="0"/>
          </a:p>
        </p:txBody>
      </p:sp>
      <p:sp>
        <p:nvSpPr>
          <p:cNvPr id="3" name="Title 2">
            <a:extLst>
              <a:ext uri="{FF2B5EF4-FFF2-40B4-BE49-F238E27FC236}">
                <a16:creationId xmlns:a16="http://schemas.microsoft.com/office/drawing/2014/main" id="{384F18D3-55BF-4664-4555-CD7806710C93}"/>
              </a:ext>
            </a:extLst>
          </p:cNvPr>
          <p:cNvSpPr>
            <a:spLocks noGrp="1"/>
          </p:cNvSpPr>
          <p:nvPr>
            <p:ph type="title"/>
          </p:nvPr>
        </p:nvSpPr>
        <p:spPr/>
        <p:txBody>
          <a:bodyPr>
            <a:normAutofit fontScale="90000"/>
          </a:bodyPr>
          <a:lstStyle/>
          <a:p>
            <a:r>
              <a:rPr lang="en-US"/>
              <a:t>At Risk - Foundation</a:t>
            </a:r>
          </a:p>
        </p:txBody>
      </p:sp>
    </p:spTree>
    <p:extLst>
      <p:ext uri="{BB962C8B-B14F-4D97-AF65-F5344CB8AC3E}">
        <p14:creationId xmlns:p14="http://schemas.microsoft.com/office/powerpoint/2010/main" val="367260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6E1077-2AC7-F400-92D2-CA390359071D}"/>
              </a:ext>
            </a:extLst>
          </p:cNvPr>
          <p:cNvSpPr>
            <a:spLocks noGrp="1"/>
          </p:cNvSpPr>
          <p:nvPr>
            <p:ph type="body" idx="1"/>
          </p:nvPr>
        </p:nvSpPr>
        <p:spPr/>
        <p:txBody>
          <a:bodyPr/>
          <a:lstStyle/>
          <a:p>
            <a:r>
              <a:rPr lang="en-US" sz="2000" b="1">
                <a:solidFill>
                  <a:srgbClr val="000000"/>
                </a:solidFill>
                <a:latin typeface="Arial"/>
                <a:cs typeface="Arial"/>
                <a:sym typeface="Arial"/>
              </a:rPr>
              <a:t>$80,000 PER K3 SCHOOL</a:t>
            </a:r>
          </a:p>
          <a:p>
            <a:pPr>
              <a:lnSpc>
                <a:spcPct val="114999"/>
              </a:lnSpc>
            </a:pPr>
            <a:endParaRPr lang="en-US" sz="2000" b="1">
              <a:solidFill>
                <a:srgbClr val="000000"/>
              </a:solidFill>
              <a:latin typeface="Arial"/>
              <a:cs typeface="Arial"/>
              <a:sym typeface="Arial"/>
            </a:endParaRPr>
          </a:p>
          <a:p>
            <a:pPr>
              <a:lnSpc>
                <a:spcPct val="114999"/>
              </a:lnSpc>
            </a:pPr>
            <a:r>
              <a:rPr lang="en-US" sz="2000" b="1">
                <a:solidFill>
                  <a:srgbClr val="000000"/>
                </a:solidFill>
                <a:latin typeface="Arial"/>
                <a:cs typeface="Arial"/>
                <a:sym typeface="Arial"/>
              </a:rPr>
              <a:t>760 SCHOOLS</a:t>
            </a:r>
          </a:p>
          <a:p>
            <a:pPr>
              <a:lnSpc>
                <a:spcPct val="114999"/>
              </a:lnSpc>
            </a:pPr>
            <a:endParaRPr lang="en-US" sz="2000" b="1">
              <a:solidFill>
                <a:srgbClr val="000000"/>
              </a:solidFill>
              <a:latin typeface="Arial"/>
              <a:cs typeface="Arial"/>
              <a:sym typeface="Arial"/>
            </a:endParaRPr>
          </a:p>
          <a:p>
            <a:pPr>
              <a:lnSpc>
                <a:spcPct val="114999"/>
              </a:lnSpc>
            </a:pPr>
            <a:r>
              <a:rPr lang="en-US" sz="2000" b="1">
                <a:solidFill>
                  <a:srgbClr val="000000"/>
                </a:solidFill>
                <a:latin typeface="Arial"/>
                <a:cs typeface="Arial"/>
                <a:sym typeface="Arial"/>
              </a:rPr>
              <a:t>$60,800,000</a:t>
            </a:r>
          </a:p>
        </p:txBody>
      </p:sp>
      <p:sp>
        <p:nvSpPr>
          <p:cNvPr id="3" name="Title 2">
            <a:extLst>
              <a:ext uri="{FF2B5EF4-FFF2-40B4-BE49-F238E27FC236}">
                <a16:creationId xmlns:a16="http://schemas.microsoft.com/office/drawing/2014/main" id="{C7994A8A-6750-B98A-4B01-ADF8D4E4EB0B}"/>
              </a:ext>
            </a:extLst>
          </p:cNvPr>
          <p:cNvSpPr>
            <a:spLocks noGrp="1"/>
          </p:cNvSpPr>
          <p:nvPr>
            <p:ph type="title"/>
          </p:nvPr>
        </p:nvSpPr>
        <p:spPr/>
        <p:txBody>
          <a:bodyPr>
            <a:normAutofit fontScale="90000"/>
          </a:bodyPr>
          <a:lstStyle/>
          <a:p>
            <a:r>
              <a:rPr lang="en-US"/>
              <a:t>Alabama Reading Initiative</a:t>
            </a:r>
          </a:p>
        </p:txBody>
      </p:sp>
    </p:spTree>
    <p:extLst>
      <p:ext uri="{BB962C8B-B14F-4D97-AF65-F5344CB8AC3E}">
        <p14:creationId xmlns:p14="http://schemas.microsoft.com/office/powerpoint/2010/main" val="227403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dirty="0">
                <a:latin typeface="Leelawadee"/>
                <a:ea typeface="Leelawadee"/>
                <a:cs typeface="Leelawadee"/>
                <a:sym typeface="Leelawadee"/>
              </a:rPr>
              <a:t>FY23 Supplemental</a:t>
            </a:r>
            <a:endParaRPr sz="3440" dirty="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t>$360,000,000 – A&amp;T Plus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$40,000,000 – School Safety</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$10,000,000 – College and Career Readiness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$24,000,000 – Summer Math Camps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$20,460,901 – Pre-fund CIS</a:t>
            </a:r>
          </a:p>
        </p:txBody>
      </p:sp>
    </p:spTree>
    <p:extLst>
      <p:ext uri="{BB962C8B-B14F-4D97-AF65-F5344CB8AC3E}">
        <p14:creationId xmlns:p14="http://schemas.microsoft.com/office/powerpoint/2010/main" val="405329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C57271-2D5B-CD10-DD2E-BAFCF71B1117}"/>
              </a:ext>
            </a:extLst>
          </p:cNvPr>
          <p:cNvSpPr>
            <a:spLocks noGrp="1"/>
          </p:cNvSpPr>
          <p:nvPr>
            <p:ph type="body" idx="1"/>
          </p:nvPr>
        </p:nvSpPr>
        <p:spPr/>
        <p:txBody>
          <a:bodyPr/>
          <a:lstStyle/>
          <a:p>
            <a:r>
              <a:rPr lang="en-US" sz="2000" b="1" dirty="0">
                <a:solidFill>
                  <a:srgbClr val="000000"/>
                </a:solidFill>
                <a:latin typeface="Arial"/>
                <a:cs typeface="Arial"/>
              </a:rPr>
              <a:t>JAG - $1,500,000</a:t>
            </a:r>
          </a:p>
          <a:p>
            <a:endParaRPr lang="en-US" sz="2000" b="1" dirty="0">
              <a:solidFill>
                <a:srgbClr val="000000"/>
              </a:solidFill>
              <a:latin typeface="Arial"/>
              <a:cs typeface="Arial"/>
            </a:endParaRPr>
          </a:p>
          <a:p>
            <a:r>
              <a:rPr lang="en-US" sz="2000" b="1" dirty="0">
                <a:solidFill>
                  <a:srgbClr val="000000"/>
                </a:solidFill>
                <a:latin typeface="Arial"/>
                <a:cs typeface="Arial"/>
              </a:rPr>
              <a:t>High Hopes - $1,000,000</a:t>
            </a:r>
          </a:p>
          <a:p>
            <a:endParaRPr lang="en-US" sz="2000" b="1" dirty="0">
              <a:solidFill>
                <a:srgbClr val="000000"/>
              </a:solidFill>
              <a:latin typeface="Arial"/>
              <a:cs typeface="Arial"/>
            </a:endParaRPr>
          </a:p>
          <a:p>
            <a:r>
              <a:rPr lang="en-US" sz="2000" b="1" dirty="0">
                <a:solidFill>
                  <a:srgbClr val="000000"/>
                </a:solidFill>
                <a:latin typeface="Arial"/>
                <a:cs typeface="Arial"/>
              </a:rPr>
              <a:t>Career Tech Initiative - $11,000,000</a:t>
            </a:r>
          </a:p>
          <a:p>
            <a:endParaRPr lang="en-US" sz="2000" b="1" dirty="0">
              <a:solidFill>
                <a:srgbClr val="000000"/>
              </a:solidFill>
              <a:latin typeface="Arial"/>
              <a:cs typeface="Arial"/>
            </a:endParaRPr>
          </a:p>
          <a:p>
            <a:r>
              <a:rPr lang="en-US" sz="2000" b="1" dirty="0">
                <a:solidFill>
                  <a:srgbClr val="000000"/>
                </a:solidFill>
                <a:latin typeface="Arial"/>
                <a:cs typeface="Arial"/>
              </a:rPr>
              <a:t>Summer and Afterschool Program - $2,860,000</a:t>
            </a:r>
          </a:p>
        </p:txBody>
      </p:sp>
      <p:sp>
        <p:nvSpPr>
          <p:cNvPr id="3" name="Title 2">
            <a:extLst>
              <a:ext uri="{FF2B5EF4-FFF2-40B4-BE49-F238E27FC236}">
                <a16:creationId xmlns:a16="http://schemas.microsoft.com/office/drawing/2014/main" id="{BBADFC49-24C8-114A-6CF8-F709929B2949}"/>
              </a:ext>
            </a:extLst>
          </p:cNvPr>
          <p:cNvSpPr>
            <a:spLocks noGrp="1"/>
          </p:cNvSpPr>
          <p:nvPr>
            <p:ph type="title"/>
          </p:nvPr>
        </p:nvSpPr>
        <p:spPr/>
        <p:txBody>
          <a:bodyPr>
            <a:normAutofit fontScale="90000"/>
          </a:bodyPr>
          <a:lstStyle/>
          <a:p>
            <a:r>
              <a:rPr lang="en-US" dirty="0"/>
              <a:t>Other Line-Item Increases</a:t>
            </a:r>
            <a:br>
              <a:rPr lang="en-US" dirty="0"/>
            </a:br>
            <a:endParaRPr lang="en-US" dirty="0"/>
          </a:p>
        </p:txBody>
      </p:sp>
    </p:spTree>
    <p:extLst>
      <p:ext uri="{BB962C8B-B14F-4D97-AF65-F5344CB8AC3E}">
        <p14:creationId xmlns:p14="http://schemas.microsoft.com/office/powerpoint/2010/main" val="398824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A2653-5382-E7F3-6447-F1E85D035C2C}"/>
              </a:ext>
            </a:extLst>
          </p:cNvPr>
          <p:cNvSpPr>
            <a:spLocks noGrp="1"/>
          </p:cNvSpPr>
          <p:nvPr>
            <p:ph type="body" idx="1"/>
          </p:nvPr>
        </p:nvSpPr>
        <p:spPr/>
        <p:txBody>
          <a:bodyPr/>
          <a:lstStyle/>
          <a:p>
            <a:r>
              <a:rPr lang="en-US" sz="2000" b="1" dirty="0">
                <a:solidFill>
                  <a:srgbClr val="000000"/>
                </a:solidFill>
                <a:latin typeface="Arial"/>
                <a:cs typeface="Arial"/>
              </a:rPr>
              <a:t>UNITS WILL REFLECT THE OFFICIAL ADM FROM THE FALL</a:t>
            </a:r>
          </a:p>
          <a:p>
            <a:pPr>
              <a:lnSpc>
                <a:spcPct val="114999"/>
              </a:lnSpc>
            </a:pPr>
            <a:endParaRPr lang="en-US" sz="2000" b="1" dirty="0">
              <a:solidFill>
                <a:srgbClr val="000000"/>
              </a:solidFill>
              <a:latin typeface="Arial"/>
              <a:cs typeface="Arial"/>
            </a:endParaRPr>
          </a:p>
          <a:p>
            <a:pPr>
              <a:lnSpc>
                <a:spcPct val="114999"/>
              </a:lnSpc>
            </a:pPr>
            <a:r>
              <a:rPr lang="en-US" sz="2000" b="1" dirty="0">
                <a:solidFill>
                  <a:srgbClr val="000000"/>
                </a:solidFill>
                <a:latin typeface="Arial"/>
                <a:cs typeface="Arial"/>
              </a:rPr>
              <a:t>CLOSING – UNITS WILL STILL BE EARNED THAT YEAR</a:t>
            </a:r>
          </a:p>
          <a:p>
            <a:pPr>
              <a:lnSpc>
                <a:spcPct val="114999"/>
              </a:lnSpc>
            </a:pPr>
            <a:endParaRPr lang="en-US" sz="2000" b="1" dirty="0">
              <a:solidFill>
                <a:srgbClr val="000000"/>
              </a:solidFill>
              <a:latin typeface="Arial"/>
              <a:cs typeface="Arial"/>
            </a:endParaRPr>
          </a:p>
          <a:p>
            <a:pPr>
              <a:lnSpc>
                <a:spcPct val="114999"/>
              </a:lnSpc>
            </a:pPr>
            <a:r>
              <a:rPr lang="en-US" sz="2000" b="1" dirty="0">
                <a:solidFill>
                  <a:srgbClr val="000000"/>
                </a:solidFill>
                <a:latin typeface="Arial"/>
                <a:cs typeface="Arial"/>
              </a:rPr>
              <a:t>NEW SCHOOLS WILL EARN UNITS THE NEXT YEAR.</a:t>
            </a:r>
          </a:p>
          <a:p>
            <a:pPr marL="95250" indent="0">
              <a:lnSpc>
                <a:spcPct val="114999"/>
              </a:lnSpc>
              <a:buNone/>
            </a:pPr>
            <a:endParaRPr lang="en-US" sz="2000" b="1" dirty="0">
              <a:solidFill>
                <a:srgbClr val="000000"/>
              </a:solidFill>
              <a:latin typeface="Arial"/>
              <a:cs typeface="Arial"/>
            </a:endParaRPr>
          </a:p>
          <a:p>
            <a:pPr>
              <a:lnSpc>
                <a:spcPct val="114999"/>
              </a:lnSpc>
            </a:pPr>
            <a:r>
              <a:rPr lang="en-US" sz="2000" b="1" dirty="0">
                <a:solidFill>
                  <a:srgbClr val="000000"/>
                </a:solidFill>
                <a:latin typeface="Arial"/>
                <a:cs typeface="Arial"/>
              </a:rPr>
              <a:t>LEA DISCRETION ON UNITS</a:t>
            </a:r>
          </a:p>
        </p:txBody>
      </p:sp>
      <p:sp>
        <p:nvSpPr>
          <p:cNvPr id="3" name="Title 2">
            <a:extLst>
              <a:ext uri="{FF2B5EF4-FFF2-40B4-BE49-F238E27FC236}">
                <a16:creationId xmlns:a16="http://schemas.microsoft.com/office/drawing/2014/main" id="{68392231-7291-42B2-D747-9AAE2C1AFA7E}"/>
              </a:ext>
            </a:extLst>
          </p:cNvPr>
          <p:cNvSpPr>
            <a:spLocks noGrp="1"/>
          </p:cNvSpPr>
          <p:nvPr>
            <p:ph type="title"/>
          </p:nvPr>
        </p:nvSpPr>
        <p:spPr/>
        <p:txBody>
          <a:bodyPr>
            <a:normAutofit fontScale="90000"/>
          </a:bodyPr>
          <a:lstStyle/>
          <a:p>
            <a:r>
              <a:rPr lang="en-US"/>
              <a:t>School Changes</a:t>
            </a:r>
          </a:p>
        </p:txBody>
      </p:sp>
    </p:spTree>
    <p:extLst>
      <p:ext uri="{BB962C8B-B14F-4D97-AF65-F5344CB8AC3E}">
        <p14:creationId xmlns:p14="http://schemas.microsoft.com/office/powerpoint/2010/main" val="51410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172325" y="1692600"/>
            <a:ext cx="8520600" cy="87915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300">
                <a:solidFill>
                  <a:schemeClr val="dk1"/>
                </a:solidFill>
              </a:rPr>
              <a:t>QUESTIONS??</a:t>
            </a:r>
            <a:endParaRPr sz="4300">
              <a:solidFill>
                <a:schemeClr val="dk1"/>
              </a:solidFill>
            </a:endParaRPr>
          </a:p>
        </p:txBody>
      </p:sp>
      <p:sp>
        <p:nvSpPr>
          <p:cNvPr id="2" name="TextBox 1">
            <a:extLst>
              <a:ext uri="{FF2B5EF4-FFF2-40B4-BE49-F238E27FC236}">
                <a16:creationId xmlns:a16="http://schemas.microsoft.com/office/drawing/2014/main" id="{4CAB0C00-3B43-40B4-B2BC-678A04910DED}"/>
              </a:ext>
            </a:extLst>
          </p:cNvPr>
          <p:cNvSpPr txBox="1"/>
          <p:nvPr/>
        </p:nvSpPr>
        <p:spPr>
          <a:xfrm>
            <a:off x="1688123" y="2855742"/>
            <a:ext cx="5978769" cy="738664"/>
          </a:xfrm>
          <a:prstGeom prst="rect">
            <a:avLst/>
          </a:prstGeom>
          <a:noFill/>
        </p:spPr>
        <p:txBody>
          <a:bodyPr wrap="square" rtlCol="0">
            <a:spAutoFit/>
          </a:bodyPr>
          <a:lstStyle/>
          <a:p>
            <a:r>
              <a:rPr lang="en-US" dirty="0"/>
              <a:t>Dr. Brandon Payne – (334) 694-4906	</a:t>
            </a:r>
            <a:r>
              <a:rPr lang="en-US" dirty="0">
                <a:hlinkClick r:id="rId3"/>
              </a:rPr>
              <a:t>brandon.payne@alsde.edu</a:t>
            </a:r>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40883" y="882533"/>
            <a:ext cx="8290200" cy="3416400"/>
          </a:xfrm>
          <a:prstGeom prst="rect">
            <a:avLst/>
          </a:prstGeom>
        </p:spPr>
        <p:txBody>
          <a:bodyPr spcFirstLastPara="1" wrap="square" lIns="91425" tIns="91425" rIns="91425" bIns="91425" anchor="t" anchorCtr="0">
            <a:noAutofit/>
          </a:bodyPr>
          <a:lstStyle/>
          <a:p>
            <a:pPr marL="0" indent="0">
              <a:lnSpc>
                <a:spcPct val="80000"/>
              </a:lnSpc>
              <a:buSzPts val="935"/>
              <a:buNone/>
            </a:pPr>
            <a:endParaRPr lang="en-US" sz="1600" dirty="0"/>
          </a:p>
          <a:p>
            <a:pPr marL="285750" indent="-285750">
              <a:lnSpc>
                <a:spcPct val="80000"/>
              </a:lnSpc>
              <a:buSzPts val="935"/>
            </a:pPr>
            <a:r>
              <a:rPr lang="en-US" sz="1400" dirty="0"/>
              <a:t>Rolling Reserve Act 2011 – 3, amended Act 2015-538</a:t>
            </a:r>
          </a:p>
          <a:p>
            <a:pPr marL="742950" lvl="1" indent="-285750">
              <a:lnSpc>
                <a:spcPct val="80000"/>
              </a:lnSpc>
              <a:buSzPts val="935"/>
            </a:pPr>
            <a:r>
              <a:rPr lang="en-US" sz="1400" dirty="0"/>
              <a:t>Established the maximum amount appropriated to the Education Trust Fund in any fiscal year</a:t>
            </a:r>
          </a:p>
          <a:p>
            <a:pPr marL="742950" lvl="1" indent="-285750">
              <a:lnSpc>
                <a:spcPct val="80000"/>
              </a:lnSpc>
              <a:buSzPts val="935"/>
            </a:pPr>
            <a:r>
              <a:rPr lang="en-US" sz="1400" dirty="0"/>
              <a:t>Calculated by taking the sum of total recurring revenues in the last completed fiscal year adjusted up or down by the average annual percentage change for the last 15 fiscal years excluding the highest and lowest</a:t>
            </a:r>
          </a:p>
          <a:p>
            <a:pPr marL="742950" lvl="1" indent="-285750">
              <a:lnSpc>
                <a:spcPct val="80000"/>
              </a:lnSpc>
              <a:buSzPts val="935"/>
            </a:pPr>
            <a:r>
              <a:rPr lang="en-US" sz="1400" dirty="0"/>
              <a:t>ACT 2023 – 390 created a Secondary Spending Limit of 106.5% from FY24, 106% from FY25, and 105.75% each year after</a:t>
            </a:r>
          </a:p>
          <a:p>
            <a:pPr marL="742950" lvl="1" indent="-285750">
              <a:lnSpc>
                <a:spcPct val="80000"/>
              </a:lnSpc>
              <a:buSzPts val="935"/>
            </a:pPr>
            <a:r>
              <a:rPr lang="en-US" sz="1400" dirty="0"/>
              <a:t>ACT 2023 – 390 also created the Educational Opportunities Reserve Fund and must have $300,000,000 before accessible</a:t>
            </a:r>
          </a:p>
          <a:p>
            <a:pPr marL="285750" indent="-285750">
              <a:lnSpc>
                <a:spcPct val="80000"/>
              </a:lnSpc>
              <a:buSzPts val="935"/>
            </a:pPr>
            <a:r>
              <a:rPr lang="en-US" sz="1400" dirty="0"/>
              <a:t>Budget Stabilization Fund</a:t>
            </a:r>
          </a:p>
          <a:p>
            <a:pPr marL="742950" lvl="1" indent="-285750">
              <a:lnSpc>
                <a:spcPct val="80000"/>
              </a:lnSpc>
              <a:buSzPts val="935"/>
            </a:pPr>
            <a:r>
              <a:rPr lang="en-US" sz="1400" dirty="0"/>
              <a:t>An amount up to 1% of previous fiscal year ETF appropriations is transferred from the ending balance until the fund reaches 7.5% of the previous fiscal year’s ETF appropriation</a:t>
            </a:r>
          </a:p>
          <a:p>
            <a:pPr marL="285750" indent="-285750">
              <a:lnSpc>
                <a:spcPct val="80000"/>
              </a:lnSpc>
              <a:buSzPts val="935"/>
            </a:pPr>
            <a:r>
              <a:rPr lang="en-US" sz="1400" dirty="0"/>
              <a:t>Advancement and Technology Fund</a:t>
            </a:r>
          </a:p>
          <a:p>
            <a:pPr marL="742950" lvl="1" indent="-285750">
              <a:lnSpc>
                <a:spcPct val="80000"/>
              </a:lnSpc>
              <a:buSzPts val="935"/>
            </a:pPr>
            <a:r>
              <a:rPr lang="en-US" sz="1400" dirty="0"/>
              <a:t>After the required transfers, the remaining balance of the ETF is transferred to be appropriated in a supplemental bill. The balance must be at least $10 million to be appropriated</a:t>
            </a:r>
          </a:p>
          <a:p>
            <a:pPr marL="285750" indent="-285750">
              <a:lnSpc>
                <a:spcPct val="80000"/>
              </a:lnSpc>
              <a:buSzPts val="935"/>
            </a:pPr>
            <a:r>
              <a:rPr lang="en-US" sz="1400" dirty="0"/>
              <a:t>Education Trust Fund Rainy Day Account</a:t>
            </a:r>
          </a:p>
          <a:p>
            <a:pPr marL="742950" lvl="1" indent="-285750">
              <a:lnSpc>
                <a:spcPct val="80000"/>
              </a:lnSpc>
              <a:buSzPts val="935"/>
            </a:pPr>
            <a:r>
              <a:rPr lang="en-US" sz="1400" dirty="0"/>
              <a:t>Maximum amount of withdrawal is 6.5% of the ETF appropriations for the prior fiscal year and must be repaid within 6 years</a:t>
            </a:r>
          </a:p>
          <a:p>
            <a:pPr marL="457200" lvl="1" indent="0">
              <a:lnSpc>
                <a:spcPct val="80000"/>
              </a:lnSpc>
              <a:buSzPts val="935"/>
              <a:buNone/>
            </a:pPr>
            <a:endParaRPr lang="en-US" sz="1000" dirty="0"/>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dirty="0">
                <a:latin typeface="Leelawadee"/>
                <a:cs typeface="Leelawadee"/>
                <a:sym typeface="Leelawadee"/>
              </a:rPr>
              <a:t>FUNDING</a:t>
            </a:r>
            <a:endParaRPr sz="3440" dirty="0"/>
          </a:p>
        </p:txBody>
      </p:sp>
    </p:spTree>
    <p:extLst>
      <p:ext uri="{BB962C8B-B14F-4D97-AF65-F5344CB8AC3E}">
        <p14:creationId xmlns:p14="http://schemas.microsoft.com/office/powerpoint/2010/main" val="288057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Education Trust Fund – Local Education Awards </a:t>
            </a:r>
            <a:endParaRPr sz="3440"/>
          </a:p>
        </p:txBody>
      </p:sp>
      <p:graphicFrame>
        <p:nvGraphicFramePr>
          <p:cNvPr id="3" name="Table 2">
            <a:extLst>
              <a:ext uri="{FF2B5EF4-FFF2-40B4-BE49-F238E27FC236}">
                <a16:creationId xmlns:a16="http://schemas.microsoft.com/office/drawing/2014/main" id="{26D014C9-006E-5D51-A1AF-A58B37818951}"/>
              </a:ext>
            </a:extLst>
          </p:cNvPr>
          <p:cNvGraphicFramePr>
            <a:graphicFrameLocks noGrp="1"/>
          </p:cNvGraphicFramePr>
          <p:nvPr>
            <p:extLst>
              <p:ext uri="{D42A27DB-BD31-4B8C-83A1-F6EECF244321}">
                <p14:modId xmlns:p14="http://schemas.microsoft.com/office/powerpoint/2010/main" val="1208029573"/>
              </p:ext>
            </p:extLst>
          </p:nvPr>
        </p:nvGraphicFramePr>
        <p:xfrm>
          <a:off x="749300" y="1114425"/>
          <a:ext cx="7645400" cy="2914650"/>
        </p:xfrm>
        <a:graphic>
          <a:graphicData uri="http://schemas.openxmlformats.org/drawingml/2006/table">
            <a:tbl>
              <a:tblPr/>
              <a:tblGrid>
                <a:gridCol w="3302000">
                  <a:extLst>
                    <a:ext uri="{9D8B030D-6E8A-4147-A177-3AD203B41FA5}">
                      <a16:colId xmlns:a16="http://schemas.microsoft.com/office/drawing/2014/main" val="3623048753"/>
                    </a:ext>
                  </a:extLst>
                </a:gridCol>
                <a:gridCol w="1447800">
                  <a:extLst>
                    <a:ext uri="{9D8B030D-6E8A-4147-A177-3AD203B41FA5}">
                      <a16:colId xmlns:a16="http://schemas.microsoft.com/office/drawing/2014/main" val="2390007989"/>
                    </a:ext>
                  </a:extLst>
                </a:gridCol>
                <a:gridCol w="1447800">
                  <a:extLst>
                    <a:ext uri="{9D8B030D-6E8A-4147-A177-3AD203B41FA5}">
                      <a16:colId xmlns:a16="http://schemas.microsoft.com/office/drawing/2014/main" val="997703382"/>
                    </a:ext>
                  </a:extLst>
                </a:gridCol>
                <a:gridCol w="1447800">
                  <a:extLst>
                    <a:ext uri="{9D8B030D-6E8A-4147-A177-3AD203B41FA5}">
                      <a16:colId xmlns:a16="http://schemas.microsoft.com/office/drawing/2014/main" val="870052218"/>
                    </a:ext>
                  </a:extLst>
                </a:gridCol>
              </a:tblGrid>
              <a:tr h="533400">
                <a:tc>
                  <a:txBody>
                    <a:bodyPr/>
                    <a:lstStyle/>
                    <a:p>
                      <a:pPr algn="ctr" fontAlgn="ctr"/>
                      <a:r>
                        <a:rPr lang="en-US" sz="1600" b="1" i="0" u="none" strike="noStrike">
                          <a:solidFill>
                            <a:srgbClr val="FFFFFF"/>
                          </a:solidFill>
                          <a:effectLst/>
                          <a:latin typeface="Calibri" panose="020F0502020204030204" pitchFamily="34" charset="0"/>
                        </a:rPr>
                        <a:t>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600" b="1" i="0" u="none" strike="noStrike">
                          <a:solidFill>
                            <a:srgbClr val="FFFFFF"/>
                          </a:solidFill>
                          <a:effectLst/>
                          <a:latin typeface="Calibri" panose="020F0502020204030204" pitchFamily="34" charset="0"/>
                        </a:rPr>
                        <a:t>FY23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600" b="1" i="0" u="none" strike="noStrike">
                          <a:solidFill>
                            <a:srgbClr val="FFFFFF"/>
                          </a:solidFill>
                          <a:effectLst/>
                          <a:latin typeface="Calibri" panose="020F0502020204030204" pitchFamily="34" charset="0"/>
                        </a:rPr>
                        <a:t>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600" b="1" i="0" u="none" strike="noStrike">
                          <a:solidFill>
                            <a:srgbClr val="FFFFFF"/>
                          </a:solidFill>
                          <a:effectLst/>
                          <a:latin typeface="Calibri" panose="020F0502020204030204" pitchFamily="34" charset="0"/>
                        </a:rPr>
                        <a:t>Difference</a:t>
                      </a:r>
                      <a:br>
                        <a:rPr lang="en-US" sz="1600" b="1" i="0" u="none" strike="noStrike">
                          <a:solidFill>
                            <a:srgbClr val="FFFFFF"/>
                          </a:solidFill>
                          <a:effectLst/>
                          <a:latin typeface="Calibri" panose="020F0502020204030204" pitchFamily="34" charset="0"/>
                        </a:rPr>
                      </a:br>
                      <a:r>
                        <a:rPr lang="en-US" sz="1600" b="1" i="0" u="none" strike="noStrike">
                          <a:solidFill>
                            <a:srgbClr val="FFFFFF"/>
                          </a:solidFill>
                          <a:effectLst/>
                          <a:latin typeface="Calibri" panose="020F0502020204030204" pitchFamily="34" charset="0"/>
                        </a:rPr>
                        <a:t>FY23 vs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28801534"/>
                  </a:ext>
                </a:extLst>
              </a:tr>
              <a:tr h="238125">
                <a:tc>
                  <a:txBody>
                    <a:bodyPr/>
                    <a:lstStyle/>
                    <a:p>
                      <a:pPr algn="l" fontAlgn="b"/>
                      <a:r>
                        <a:rPr lang="en-US" sz="1400" b="1" i="0" u="none" strike="noStrike">
                          <a:solidFill>
                            <a:srgbClr val="000000"/>
                          </a:solidFill>
                          <a:effectLst/>
                          <a:latin typeface="Calibri" panose="020F0502020204030204" pitchFamily="34" charset="0"/>
                        </a:rPr>
                        <a:t>Local Awards of Education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4,849,559,496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5,125,133,628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275,574,132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987026"/>
                  </a:ext>
                </a:extLst>
              </a:tr>
              <a:tr h="238125">
                <a:tc>
                  <a:txBody>
                    <a:bodyPr/>
                    <a:lstStyle/>
                    <a:p>
                      <a:pPr algn="l" fontAlgn="b"/>
                      <a:r>
                        <a:rPr lang="en-US" sz="1400" b="1" i="0" u="none" strike="noStrike">
                          <a:solidFill>
                            <a:srgbClr val="000000"/>
                          </a:solidFill>
                          <a:effectLst/>
                          <a:latin typeface="Calibri" panose="020F0502020204030204" pitchFamily="34" charset="0"/>
                        </a:rPr>
                        <a:t>Alabama Reading Initiative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94,239,601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94,239,601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264154"/>
                  </a:ext>
                </a:extLst>
              </a:tr>
              <a:tr h="238125">
                <a:tc>
                  <a:txBody>
                    <a:bodyPr/>
                    <a:lstStyle/>
                    <a:p>
                      <a:pPr algn="l" fontAlgn="b"/>
                      <a:r>
                        <a:rPr lang="en-US" sz="1400" b="1" i="0" u="none" strike="noStrike">
                          <a:solidFill>
                            <a:srgbClr val="000000"/>
                          </a:solidFill>
                          <a:effectLst/>
                          <a:latin typeface="Calibri" panose="020F0502020204030204" pitchFamily="34" charset="0"/>
                        </a:rPr>
                        <a:t>AMSTI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33,299,318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33,299,318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548601"/>
                  </a:ext>
                </a:extLst>
              </a:tr>
              <a:tr h="238125">
                <a:tc>
                  <a:txBody>
                    <a:bodyPr/>
                    <a:lstStyle/>
                    <a:p>
                      <a:pPr algn="l" fontAlgn="b"/>
                      <a:r>
                        <a:rPr lang="en-US" sz="1400" b="1" i="0" u="none" strike="noStrike">
                          <a:solidFill>
                            <a:srgbClr val="000000"/>
                          </a:solidFill>
                          <a:effectLst/>
                          <a:latin typeface="Calibri" panose="020F0502020204030204" pitchFamily="34" charset="0"/>
                        </a:rPr>
                        <a:t>Career Coaches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6,700,000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13,233,370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6,533,370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430009"/>
                  </a:ext>
                </a:extLst>
              </a:tr>
              <a:tr h="238125">
                <a:tc>
                  <a:txBody>
                    <a:bodyPr/>
                    <a:lstStyle/>
                    <a:p>
                      <a:pPr algn="l" fontAlgn="b"/>
                      <a:r>
                        <a:rPr lang="en-US" sz="1400" b="1" i="0" u="none" strike="noStrike">
                          <a:solidFill>
                            <a:srgbClr val="000000"/>
                          </a:solidFill>
                          <a:effectLst/>
                          <a:latin typeface="Calibri" panose="020F0502020204030204" pitchFamily="34" charset="0"/>
                        </a:rPr>
                        <a:t>Technology Coordinator and Cybersecurity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10,454,000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10,454,000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899292"/>
                  </a:ext>
                </a:extLst>
              </a:tr>
              <a:tr h="238125">
                <a:tc>
                  <a:txBody>
                    <a:bodyPr/>
                    <a:lstStyle/>
                    <a:p>
                      <a:pPr algn="l" fontAlgn="b"/>
                      <a:r>
                        <a:rPr lang="en-US" sz="1400" b="1" i="0" u="none" strike="noStrike">
                          <a:solidFill>
                            <a:srgbClr val="000000"/>
                          </a:solidFill>
                          <a:effectLst/>
                          <a:latin typeface="Calibri" panose="020F0502020204030204" pitchFamily="34" charset="0"/>
                        </a:rPr>
                        <a:t>Transportation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405,783,903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432,373,497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26,589,594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263988"/>
                  </a:ext>
                </a:extLst>
              </a:tr>
              <a:tr h="238125">
                <a:tc>
                  <a:txBody>
                    <a:bodyPr/>
                    <a:lstStyle/>
                    <a:p>
                      <a:pPr algn="l" fontAlgn="b"/>
                      <a:r>
                        <a:rPr lang="en-US" sz="1400" b="1" i="0" u="none" strike="noStrike">
                          <a:solidFill>
                            <a:srgbClr val="000000"/>
                          </a:solidFill>
                          <a:effectLst/>
                          <a:latin typeface="Calibri" panose="020F0502020204030204" pitchFamily="34" charset="0"/>
                        </a:rPr>
                        <a:t>Student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27,080,035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42,706,968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15,626,933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120500"/>
                  </a:ext>
                </a:extLst>
              </a:tr>
              <a:tr h="238125">
                <a:tc>
                  <a:txBody>
                    <a:bodyPr/>
                    <a:lstStyle/>
                    <a:p>
                      <a:pPr algn="l" fontAlgn="b"/>
                      <a:r>
                        <a:rPr lang="en-US" sz="1400" b="1" i="0" u="none" strike="noStrike">
                          <a:solidFill>
                            <a:srgbClr val="000000"/>
                          </a:solidFill>
                          <a:effectLst/>
                          <a:latin typeface="Calibri" panose="020F0502020204030204" pitchFamily="34" charset="0"/>
                        </a:rPr>
                        <a:t>Numeracy 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15,000,000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25,000,000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761963"/>
                  </a:ext>
                </a:extLst>
              </a:tr>
              <a:tr h="238125">
                <a:tc>
                  <a:txBody>
                    <a:bodyPr/>
                    <a:lstStyle/>
                    <a:p>
                      <a:pPr algn="l" fontAlgn="b"/>
                      <a:r>
                        <a:rPr lang="en-US" sz="1400" b="1" i="0" u="none" strike="noStrike">
                          <a:solidFill>
                            <a:srgbClr val="000000"/>
                          </a:solidFill>
                          <a:effectLst/>
                          <a:latin typeface="Calibri" panose="020F0502020204030204" pitchFamily="34" charset="0"/>
                        </a:rPr>
                        <a:t>Mental Health Service Coordinators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4,690,000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4,690,000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019258"/>
                  </a:ext>
                </a:extLst>
              </a:tr>
              <a:tr h="238125">
                <a:tc>
                  <a:txBody>
                    <a:bodyPr/>
                    <a:lstStyle/>
                    <a:p>
                      <a:pPr algn="l" fontAlgn="b"/>
                      <a:r>
                        <a:rPr lang="en-US" sz="1400" b="1" i="0" u="none" strike="noStrike">
                          <a:solidFill>
                            <a:srgbClr val="000000"/>
                          </a:solidFill>
                          <a:effectLst/>
                          <a:latin typeface="Calibri" panose="020F0502020204030204" pitchFamily="34" charset="0"/>
                        </a:rPr>
                        <a:t>TEAMs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80,000,000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80,000,000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571936"/>
                  </a:ext>
                </a:extLst>
              </a:tr>
            </a:tbl>
          </a:graphicData>
        </a:graphic>
      </p:graphicFrame>
    </p:spTree>
    <p:extLst>
      <p:ext uri="{BB962C8B-B14F-4D97-AF65-F5344CB8AC3E}">
        <p14:creationId xmlns:p14="http://schemas.microsoft.com/office/powerpoint/2010/main" val="301161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cs typeface="Leelawadee"/>
                <a:sym typeface="Leelawadee"/>
              </a:rPr>
              <a:t>Math and Science Teacher Program</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909747" y="1368322"/>
            <a:ext cx="3662253" cy="2677656"/>
          </a:xfrm>
          <a:prstGeom prst="rect">
            <a:avLst/>
          </a:prstGeom>
          <a:noFill/>
        </p:spPr>
        <p:txBody>
          <a:bodyPr wrap="square" rtlCol="0">
            <a:spAutoFit/>
          </a:bodyPr>
          <a:lstStyle/>
          <a:p>
            <a:r>
              <a:rPr lang="en-US" sz="2400"/>
              <a:t>Total Appropriation</a:t>
            </a:r>
          </a:p>
          <a:p>
            <a:r>
              <a:rPr lang="en-US" sz="2400"/>
              <a:t>$80,000,000</a:t>
            </a:r>
          </a:p>
          <a:p>
            <a:endParaRPr lang="en-US" sz="2400"/>
          </a:p>
          <a:p>
            <a:r>
              <a:rPr lang="en-US" sz="2400"/>
              <a:t>189 Days Contract</a:t>
            </a:r>
          </a:p>
          <a:p>
            <a:endParaRPr lang="en-US" sz="2400"/>
          </a:p>
          <a:p>
            <a:r>
              <a:rPr lang="en-US" sz="2400"/>
              <a:t>Hard to Staff Stipend</a:t>
            </a:r>
          </a:p>
          <a:p>
            <a:r>
              <a:rPr lang="en-US" sz="2400"/>
              <a:t>$5000</a:t>
            </a:r>
          </a:p>
        </p:txBody>
      </p:sp>
    </p:spTree>
    <p:extLst>
      <p:ext uri="{BB962C8B-B14F-4D97-AF65-F5344CB8AC3E}">
        <p14:creationId xmlns:p14="http://schemas.microsoft.com/office/powerpoint/2010/main" val="192013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40883" y="882533"/>
            <a:ext cx="8290200" cy="3416400"/>
          </a:xfrm>
          <a:prstGeom prst="rect">
            <a:avLst/>
          </a:prstGeom>
        </p:spPr>
        <p:txBody>
          <a:bodyPr spcFirstLastPara="1" wrap="square" lIns="91425" tIns="91425" rIns="91425" bIns="91425" anchor="t" anchorCtr="0">
            <a:noAutofit/>
          </a:bodyPr>
          <a:lstStyle/>
          <a:p>
            <a:pPr marL="0" indent="0">
              <a:lnSpc>
                <a:spcPct val="80000"/>
              </a:lnSpc>
              <a:buSzPts val="935"/>
              <a:buNone/>
            </a:pPr>
            <a:endParaRPr lang="en-US" sz="1400" dirty="0"/>
          </a:p>
          <a:p>
            <a:pPr marL="285750" indent="-285750">
              <a:lnSpc>
                <a:spcPct val="80000"/>
              </a:lnSpc>
              <a:buSzPts val="935"/>
            </a:pPr>
            <a:r>
              <a:rPr lang="en-US" sz="2000" b="1" dirty="0">
                <a:solidFill>
                  <a:srgbClr val="000000"/>
                </a:solidFill>
                <a:latin typeface="Arial"/>
                <a:cs typeface="Arial"/>
                <a:sym typeface="Arial"/>
              </a:rPr>
              <a:t>STUDENT MATERIALS - $569.15/UNIT</a:t>
            </a:r>
            <a:endParaRPr lang="en-US" sz="2000" b="1" dirty="0">
              <a:solidFill>
                <a:srgbClr val="000000"/>
              </a:solidFill>
              <a:latin typeface="Arial"/>
              <a:cs typeface="Arial"/>
            </a:endParaRPr>
          </a:p>
          <a:p>
            <a:pPr marL="285750" indent="-285750">
              <a:lnSpc>
                <a:spcPct val="80000"/>
              </a:lnSpc>
              <a:buSzPts val="935"/>
            </a:pPr>
            <a:endParaRPr lang="en-US" sz="2000" b="1" dirty="0">
              <a:solidFill>
                <a:srgbClr val="000000"/>
              </a:solidFill>
              <a:latin typeface="Arial"/>
              <a:cs typeface="Arial"/>
              <a:sym typeface="Arial"/>
            </a:endParaRPr>
          </a:p>
          <a:p>
            <a:pPr marL="285750" indent="-285750">
              <a:lnSpc>
                <a:spcPct val="80000"/>
              </a:lnSpc>
              <a:buSzPts val="935"/>
            </a:pPr>
            <a:r>
              <a:rPr lang="en-US" sz="2000" b="1" dirty="0">
                <a:solidFill>
                  <a:srgbClr val="000000"/>
                </a:solidFill>
                <a:latin typeface="Arial"/>
                <a:cs typeface="Arial"/>
                <a:sym typeface="Arial"/>
              </a:rPr>
              <a:t>TECHNOLOGY - $500/UNIT</a:t>
            </a:r>
            <a:endParaRPr lang="en-US" sz="2000" b="1" dirty="0">
              <a:solidFill>
                <a:srgbClr val="000000"/>
              </a:solidFill>
              <a:latin typeface="Arial"/>
              <a:cs typeface="Arial"/>
            </a:endParaRPr>
          </a:p>
          <a:p>
            <a:pPr marL="285750" indent="-285750">
              <a:lnSpc>
                <a:spcPct val="80000"/>
              </a:lnSpc>
              <a:buSzPts val="935"/>
            </a:pPr>
            <a:endParaRPr lang="en-US" sz="2000" b="1" dirty="0">
              <a:solidFill>
                <a:srgbClr val="000000"/>
              </a:solidFill>
              <a:latin typeface="Arial"/>
              <a:cs typeface="Arial"/>
              <a:sym typeface="Arial"/>
            </a:endParaRPr>
          </a:p>
          <a:p>
            <a:pPr marL="285750" indent="-285750">
              <a:lnSpc>
                <a:spcPct val="80000"/>
              </a:lnSpc>
              <a:buSzPts val="935"/>
            </a:pPr>
            <a:r>
              <a:rPr lang="en-US" sz="2000" b="1" dirty="0">
                <a:solidFill>
                  <a:srgbClr val="000000"/>
                </a:solidFill>
                <a:latin typeface="Arial"/>
                <a:cs typeface="Arial"/>
                <a:sym typeface="Arial"/>
              </a:rPr>
              <a:t>LIBRARY ENHANCEMENT - $157.72/UNIT</a:t>
            </a:r>
            <a:endParaRPr lang="en-US" sz="2000" b="1" dirty="0">
              <a:solidFill>
                <a:srgbClr val="000000"/>
              </a:solidFill>
              <a:latin typeface="Arial"/>
              <a:cs typeface="Arial"/>
            </a:endParaRPr>
          </a:p>
          <a:p>
            <a:pPr marL="285750" indent="-285750">
              <a:lnSpc>
                <a:spcPct val="80000"/>
              </a:lnSpc>
              <a:buSzPts val="935"/>
            </a:pPr>
            <a:endParaRPr lang="en-US" sz="2000" b="1" dirty="0">
              <a:solidFill>
                <a:srgbClr val="000000"/>
              </a:solidFill>
              <a:latin typeface="Arial"/>
              <a:cs typeface="Arial"/>
              <a:sym typeface="Arial"/>
            </a:endParaRPr>
          </a:p>
          <a:p>
            <a:pPr marL="285750" indent="-285750">
              <a:lnSpc>
                <a:spcPct val="80000"/>
              </a:lnSpc>
              <a:buSzPts val="935"/>
            </a:pPr>
            <a:r>
              <a:rPr lang="en-US" sz="2000" b="1" dirty="0">
                <a:solidFill>
                  <a:srgbClr val="000000"/>
                </a:solidFill>
                <a:latin typeface="Arial"/>
                <a:cs typeface="Arial"/>
                <a:sym typeface="Arial"/>
              </a:rPr>
              <a:t>PROFESSIONAL DEVELOPMENT - $100/UNIT</a:t>
            </a:r>
            <a:endParaRPr lang="en-US" sz="2000" b="1" dirty="0">
              <a:solidFill>
                <a:srgbClr val="000000"/>
              </a:solidFill>
              <a:latin typeface="Arial"/>
              <a:cs typeface="Arial"/>
            </a:endParaRPr>
          </a:p>
          <a:p>
            <a:pPr marL="285750" indent="-285750">
              <a:lnSpc>
                <a:spcPct val="80000"/>
              </a:lnSpc>
              <a:buSzPts val="935"/>
            </a:pPr>
            <a:endParaRPr lang="en-US" sz="2000" b="1" dirty="0">
              <a:solidFill>
                <a:srgbClr val="000000"/>
              </a:solidFill>
              <a:latin typeface="Arial"/>
              <a:cs typeface="Arial"/>
              <a:sym typeface="Arial"/>
            </a:endParaRPr>
          </a:p>
          <a:p>
            <a:pPr marL="285750" indent="-285750">
              <a:lnSpc>
                <a:spcPct val="80000"/>
              </a:lnSpc>
              <a:buSzPts val="935"/>
            </a:pPr>
            <a:r>
              <a:rPr lang="en-US" sz="2000" b="1" dirty="0">
                <a:solidFill>
                  <a:srgbClr val="000000"/>
                </a:solidFill>
                <a:latin typeface="Arial"/>
                <a:cs typeface="Arial"/>
                <a:sym typeface="Arial"/>
              </a:rPr>
              <a:t>TEXTBOOKS - $75/ADM</a:t>
            </a:r>
            <a:endParaRPr lang="en-US" sz="2000" b="1" dirty="0">
              <a:solidFill>
                <a:srgbClr val="000000"/>
              </a:solidFill>
              <a:latin typeface="Arial"/>
              <a:cs typeface="Arial"/>
            </a:endParaRPr>
          </a:p>
          <a:p>
            <a:pPr marL="0" indent="0">
              <a:lnSpc>
                <a:spcPct val="80000"/>
              </a:lnSpc>
              <a:buSzPts val="935"/>
              <a:buNone/>
            </a:pPr>
            <a:endParaRPr lang="en-US" sz="1400" dirty="0"/>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CIS</a:t>
            </a:r>
            <a:endParaRPr sz="3440"/>
          </a:p>
        </p:txBody>
      </p:sp>
    </p:spTree>
    <p:extLst>
      <p:ext uri="{BB962C8B-B14F-4D97-AF65-F5344CB8AC3E}">
        <p14:creationId xmlns:p14="http://schemas.microsoft.com/office/powerpoint/2010/main" val="429046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Public School Funds - Capital Purchases</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3016210"/>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b="1" dirty="0"/>
              <a:t>Total Appropriation</a:t>
            </a:r>
          </a:p>
          <a:p>
            <a:pPr marL="285750" indent="-285750">
              <a:spcBef>
                <a:spcPts val="600"/>
              </a:spcBef>
              <a:buFont typeface="Arial" panose="020B0604020202020204" pitchFamily="34" charset="0"/>
              <a:buChar char="•"/>
            </a:pPr>
            <a:r>
              <a:rPr lang="en-US" sz="2000" b="1" dirty="0"/>
              <a:t>$215,532,864</a:t>
            </a:r>
          </a:p>
          <a:p>
            <a:pPr marL="285750" indent="-285750">
              <a:spcBef>
                <a:spcPts val="600"/>
              </a:spcBef>
              <a:buFont typeface="Arial" panose="020B0604020202020204" pitchFamily="34" charset="0"/>
              <a:buChar char="•"/>
            </a:pPr>
            <a:r>
              <a:rPr lang="en-US" sz="2000" b="1" dirty="0"/>
              <a:t>ALSDE Rules of Use</a:t>
            </a:r>
          </a:p>
          <a:p>
            <a:pPr marL="285750" indent="-285750">
              <a:spcBef>
                <a:spcPts val="600"/>
              </a:spcBef>
              <a:buFont typeface="Arial" panose="020B0604020202020204" pitchFamily="34" charset="0"/>
              <a:buChar char="•"/>
            </a:pPr>
            <a:r>
              <a:rPr lang="en-US" sz="2000" b="1" dirty="0"/>
              <a:t>Debt Service</a:t>
            </a:r>
          </a:p>
          <a:p>
            <a:pPr marL="285750" indent="-285750">
              <a:spcBef>
                <a:spcPts val="600"/>
              </a:spcBef>
              <a:buFont typeface="Arial" panose="020B0604020202020204" pitchFamily="34" charset="0"/>
              <a:buChar char="•"/>
            </a:pPr>
            <a:r>
              <a:rPr lang="en-US" sz="2000" b="1" dirty="0"/>
              <a:t>Pledge for new bonds (State Pool Bonds availability determined annually by DOF)</a:t>
            </a:r>
          </a:p>
          <a:p>
            <a:pPr marL="285750" indent="-285750">
              <a:spcBef>
                <a:spcPts val="600"/>
              </a:spcBef>
              <a:buFont typeface="Arial" panose="020B0604020202020204" pitchFamily="34" charset="0"/>
              <a:buChar char="•"/>
            </a:pPr>
            <a:r>
              <a:rPr lang="en-US" sz="2000" b="1" dirty="0"/>
              <a:t>Capital Improvement Projects</a:t>
            </a:r>
          </a:p>
          <a:p>
            <a:pPr marL="285750" indent="-285750">
              <a:spcBef>
                <a:spcPts val="600"/>
              </a:spcBef>
              <a:buFont typeface="Arial" panose="020B0604020202020204" pitchFamily="34" charset="0"/>
              <a:buChar char="•"/>
            </a:pPr>
            <a:r>
              <a:rPr lang="en-US" sz="2000" b="1" dirty="0"/>
              <a:t>Capital or Land Purchases</a:t>
            </a:r>
          </a:p>
        </p:txBody>
      </p:sp>
    </p:spTree>
    <p:extLst>
      <p:ext uri="{BB962C8B-B14F-4D97-AF65-F5344CB8AC3E}">
        <p14:creationId xmlns:p14="http://schemas.microsoft.com/office/powerpoint/2010/main" val="326164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Career Coaches </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t>Each LEA will get an allocation for a Career Coach</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FY24 Adds additional Career Coaches continuing to move toward one per high school</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First area to address is the sharing of a Career Coach</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Funds are allocated to the Career Tech Initiative fund source and will come to the LEA</a:t>
            </a:r>
          </a:p>
        </p:txBody>
      </p:sp>
    </p:spTree>
    <p:extLst>
      <p:ext uri="{BB962C8B-B14F-4D97-AF65-F5344CB8AC3E}">
        <p14:creationId xmlns:p14="http://schemas.microsoft.com/office/powerpoint/2010/main" val="135602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a:solidFill>
                <a:srgbClr val="000000"/>
              </a:solidFill>
            </a:endParaRPr>
          </a:p>
          <a:p>
            <a:pPr marL="0" lvl="0" indent="0" algn="l" rtl="0">
              <a:lnSpc>
                <a:spcPct val="95000"/>
              </a:lnSpc>
              <a:spcBef>
                <a:spcPts val="0"/>
              </a:spcBef>
              <a:spcAft>
                <a:spcPts val="1200"/>
              </a:spcAft>
              <a:buSzPts val="935"/>
              <a:buNone/>
            </a:pPr>
            <a:endParaRPr sz="1785"/>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cs typeface="Leelawadee"/>
                <a:sym typeface="Leelawadee"/>
              </a:rPr>
              <a:t>Other Current Expenses - OCE</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14465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t>TOTAL INCREASE = $96,523,332</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PER UNIT AMOUNT = $23,068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524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797001" cy="3416400"/>
          </a:xfrm>
          <a:prstGeom prst="rect">
            <a:avLst/>
          </a:prstGeom>
        </p:spPr>
        <p:txBody>
          <a:bodyPr spcFirstLastPara="1" wrap="square" lIns="91425" tIns="91425" rIns="91425" bIns="91425" anchor="t" anchorCtr="0">
            <a:noAutofit/>
          </a:bodyPr>
          <a:lstStyle/>
          <a:p>
            <a:pPr marL="285750" indent="-285750">
              <a:lnSpc>
                <a:spcPct val="80000"/>
              </a:lnSpc>
              <a:buSzPts val="935"/>
            </a:pPr>
            <a:endParaRPr sz="1400" dirty="0">
              <a:solidFill>
                <a:srgbClr val="000000"/>
              </a:solidFill>
            </a:endParaRPr>
          </a:p>
          <a:p>
            <a:pPr marL="0" lvl="0" indent="0" algn="l" rtl="0">
              <a:lnSpc>
                <a:spcPct val="95000"/>
              </a:lnSpc>
              <a:spcBef>
                <a:spcPts val="0"/>
              </a:spcBef>
              <a:spcAft>
                <a:spcPts val="1200"/>
              </a:spcAft>
              <a:buSzPts val="935"/>
              <a:buNone/>
            </a:pPr>
            <a:endParaRPr sz="1785" dirty="0"/>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a:latin typeface="Leelawadee"/>
                <a:ea typeface="Leelawadee"/>
                <a:cs typeface="Leelawadee"/>
                <a:sym typeface="Leelawadee"/>
              </a:rPr>
              <a:t>School Nurses </a:t>
            </a:r>
            <a:endParaRPr sz="3440"/>
          </a:p>
        </p:txBody>
      </p:sp>
      <p:sp>
        <p:nvSpPr>
          <p:cNvPr id="2" name="TextBox 1">
            <a:extLst>
              <a:ext uri="{FF2B5EF4-FFF2-40B4-BE49-F238E27FC236}">
                <a16:creationId xmlns:a16="http://schemas.microsoft.com/office/drawing/2014/main" id="{7F385360-BCE7-42E8-AE09-F33F2B2D85AA}"/>
              </a:ext>
            </a:extLst>
          </p:cNvPr>
          <p:cNvSpPr txBox="1"/>
          <p:nvPr/>
        </p:nvSpPr>
        <p:spPr>
          <a:xfrm>
            <a:off x="230300" y="998950"/>
            <a:ext cx="8459887"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t> LEAD NURSE AMOUNT = $72,914</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 AMOUNT TO ALLOCATE  = $65,571,473</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PER ADM = $90.28</a:t>
            </a:r>
          </a:p>
        </p:txBody>
      </p:sp>
    </p:spTree>
    <p:extLst>
      <p:ext uri="{BB962C8B-B14F-4D97-AF65-F5344CB8AC3E}">
        <p14:creationId xmlns:p14="http://schemas.microsoft.com/office/powerpoint/2010/main" val="32125975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5B8B8D0018CF498BCB4DCE3D603B97" ma:contentTypeVersion="15" ma:contentTypeDescription="Create a new document." ma:contentTypeScope="" ma:versionID="410599c3c5b2ca40c8cc302df86d9b46">
  <xsd:schema xmlns:xsd="http://www.w3.org/2001/XMLSchema" xmlns:xs="http://www.w3.org/2001/XMLSchema" xmlns:p="http://schemas.microsoft.com/office/2006/metadata/properties" xmlns:ns3="4424e951-4e76-45e4-972d-eecfbad39778" xmlns:ns4="147c091d-fec5-41c9-bb84-b34e5322bfea" targetNamespace="http://schemas.microsoft.com/office/2006/metadata/properties" ma:root="true" ma:fieldsID="275c9a445c9ef9fbe3520a23cf90a6c9" ns3:_="" ns4:_="">
    <xsd:import namespace="4424e951-4e76-45e4-972d-eecfbad39778"/>
    <xsd:import namespace="147c091d-fec5-41c9-bb84-b34e5322bf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4e951-4e76-45e4-972d-eecfbad39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7c091d-fec5-41c9-bb84-b34e5322b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424e951-4e76-45e4-972d-eecfbad39778" xsi:nil="true"/>
  </documentManagement>
</p:properties>
</file>

<file path=customXml/itemProps1.xml><?xml version="1.0" encoding="utf-8"?>
<ds:datastoreItem xmlns:ds="http://schemas.openxmlformats.org/officeDocument/2006/customXml" ds:itemID="{4F2926E9-C8AE-4728-AC22-CA95447B4176}">
  <ds:schemaRefs>
    <ds:schemaRef ds:uri="http://schemas.microsoft.com/sharepoint/v3/contenttype/forms"/>
  </ds:schemaRefs>
</ds:datastoreItem>
</file>

<file path=customXml/itemProps2.xml><?xml version="1.0" encoding="utf-8"?>
<ds:datastoreItem xmlns:ds="http://schemas.openxmlformats.org/officeDocument/2006/customXml" ds:itemID="{DDA01BF6-2E34-4A2D-B091-DF1ACF464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24e951-4e76-45e4-972d-eecfbad39778"/>
    <ds:schemaRef ds:uri="147c091d-fec5-41c9-bb84-b34e5322b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5B819C-505A-4F26-AFFF-FAA4E6CDD324}">
  <ds:schemaRefs>
    <ds:schemaRef ds:uri="147c091d-fec5-41c9-bb84-b34e5322bfea"/>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 ds:uri="4424e951-4e76-45e4-972d-eecfbad39778"/>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11267</TotalTime>
  <Words>722</Words>
  <Application>Microsoft Macintosh PowerPoint</Application>
  <PresentationFormat>On-screen Show (16:9)</PresentationFormat>
  <Paragraphs>158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Fira Sans Extra Condensed</vt:lpstr>
      <vt:lpstr>Calibri</vt:lpstr>
      <vt:lpstr>Leelawadee</vt:lpstr>
      <vt:lpstr>Simple Light</vt:lpstr>
      <vt:lpstr>University of Alabama Superintendent’s Academy</vt:lpstr>
      <vt:lpstr>FUNDING</vt:lpstr>
      <vt:lpstr>Education Trust Fund – Local Education Awards </vt:lpstr>
      <vt:lpstr>Math and Science Teacher Program</vt:lpstr>
      <vt:lpstr>CIS</vt:lpstr>
      <vt:lpstr>Public School Funds - Capital Purchases</vt:lpstr>
      <vt:lpstr>Career Coaches </vt:lpstr>
      <vt:lpstr>Other Current Expenses - OCE</vt:lpstr>
      <vt:lpstr>School Nurses </vt:lpstr>
      <vt:lpstr>Technology Coordinators &amp; Cybersecurity</vt:lpstr>
      <vt:lpstr>Transportation</vt:lpstr>
      <vt:lpstr>At Risk - Foundation</vt:lpstr>
      <vt:lpstr>Alabama Reading Initiative</vt:lpstr>
      <vt:lpstr>FY23 Supplemental</vt:lpstr>
      <vt:lpstr>Other Line-Item Increases </vt:lpstr>
      <vt:lpstr>School Changes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Fundamentals  The Alabama Literacy Act   Dr. Elisabeth Davis, Asst. State Superintendent, Office of Student Learning  edavis@alsde.edu  Bonnie Short, Alabama Reading Initiative Coordinator bonnie.short@alsde.edu</dc:title>
  <dc:creator>Davis Elisabeth</dc:creator>
  <cp:lastModifiedBy>Brenda Mendiola</cp:lastModifiedBy>
  <cp:revision>60</cp:revision>
  <cp:lastPrinted>2022-02-02T18:39:51Z</cp:lastPrinted>
  <dcterms:modified xsi:type="dcterms:W3CDTF">2023-06-25T17:43:39Z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0x010100EA5B8B8D0018CF498BCB4DCE3D603B97</vt:lpwstr>
  </property>
</Properties>
</file>